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media/media1.mp4" ContentType="video/unknown"/>
  <Override PartName="/ppt/media/media2.mp4" ContentType="video/unknown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69" r:id="rId37"/>
    <p:sldId id="270" r:id="rId38"/>
    <p:sldId id="271" r:id="rId39"/>
    <p:sldId id="301" r:id="rId69"/>
    <p:sldId id="302" r:id="rId70"/>
    <p:sldId id="274" r:id="rId42"/>
    <p:sldId id="304" r:id="rId72"/>
    <p:sldId id="303" r:id="rId71"/>
    <p:sldId id="276" r:id="rId44"/>
    <p:sldId id="277" r:id="rId45"/>
    <p:sldId id="278" r:id="rId46"/>
    <p:sldId id="279" r:id="rId47"/>
    <p:sldId id="280" r:id="rId48"/>
    <p:sldId id="281" r:id="rId49"/>
    <p:sldId id="282" r:id="rId50"/>
    <p:sldId id="283" r:id="rId51"/>
    <p:sldId id="284" r:id="rId52"/>
    <p:sldId id="285" r:id="rId53"/>
    <p:sldId id="286" r:id="rId54"/>
    <p:sldId id="287" r:id="rId55"/>
    <p:sldId id="288" r:id="rId56"/>
    <p:sldId id="289" r:id="rId57"/>
    <p:sldId id="290" r:id="rId58"/>
    <p:sldId id="291" r:id="rId59"/>
    <p:sldId id="292" r:id="rId60"/>
    <p:sldId id="293" r:id="rId61"/>
    <p:sldId id="294" r:id="rId62"/>
    <p:sldId id="295" r:id="rId63"/>
    <p:sldId id="296" r:id="rId64"/>
    <p:sldId id="297" r:id="rId65"/>
    <p:sldId id="298" r:id="rId66"/>
    <p:sldId id="299" r:id="rId67"/>
    <p:sldId id="300" r:id="rId68"/>
  </p:sldIdLst>
  <p:sldSz cy="10287000" cx="18288000"/>
  <p:notesSz cx="6858000" cy="9144000"/>
  <p:embeddedFontLst>
    <p:embeddedFont>
      <p:font typeface="League Spartan"/>
      <p:regular r:id="rId19"/>
      <p:bold r:id="rId20"/>
    </p:embeddedFont>
    <p:embeddedFont>
      <p:font typeface="Poppins"/>
      <p:regular r:id="rId21"/>
      <p:bold r:id="rId22"/>
      <p:italic r:id="rId23"/>
      <p:boldItalic r:id="rId24"/>
    </p:embeddedFont>
    <p:embeddedFont>
      <p:font typeface="Jost"/>
      <p:regular r:id="rId25"/>
      <p:bold r:id="rId26"/>
      <p:italic r:id="rId27"/>
      <p:boldItalic r:id="rId28"/>
    </p:embeddedFont>
    <p:embeddedFont>
      <p:font typeface="Roboto Light"/>
      <p:regular r:id="rId29"/>
      <p:bold r:id="rId30"/>
      <p:italic r:id="rId31"/>
      <p:boldItalic r:id="rId32"/>
    </p:embeddedFont>
    <p:embeddedFont>
      <p:font typeface="Jost Medium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1520">
          <p15:clr>
            <a:srgbClr val="747775"/>
          </p15:clr>
        </p15:guide>
        <p15:guide id="2" pos="583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520"/>
        <p:guide pos="5832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19" Type="http://schemas.openxmlformats.org/officeDocument/2006/relationships/font" Target="fonts/LeagueSpartan-regular.fntdata"/><Relationship Id="rId20" Type="http://schemas.openxmlformats.org/officeDocument/2006/relationships/font" Target="fonts/LeagueSpartan-bold.fntdata"/><Relationship Id="rId21" Type="http://schemas.openxmlformats.org/officeDocument/2006/relationships/font" Target="fonts/Poppins-regular.fntdata"/><Relationship Id="rId22" Type="http://schemas.openxmlformats.org/officeDocument/2006/relationships/font" Target="fonts/Poppins-bold.fntdata"/><Relationship Id="rId23" Type="http://schemas.openxmlformats.org/officeDocument/2006/relationships/font" Target="fonts/Poppins-italic.fntdata"/><Relationship Id="rId24" Type="http://schemas.openxmlformats.org/officeDocument/2006/relationships/font" Target="fonts/Poppins-boldItalic.fntdata"/><Relationship Id="rId25" Type="http://schemas.openxmlformats.org/officeDocument/2006/relationships/font" Target="fonts/Jost-regular.fntdata"/><Relationship Id="rId26" Type="http://schemas.openxmlformats.org/officeDocument/2006/relationships/font" Target="fonts/Jost-bold.fntdata"/><Relationship Id="rId27" Type="http://schemas.openxmlformats.org/officeDocument/2006/relationships/font" Target="fonts/Jost-italic.fntdata"/><Relationship Id="rId28" Type="http://schemas.openxmlformats.org/officeDocument/2006/relationships/font" Target="fonts/Jost-boldItalic.fntdata"/><Relationship Id="rId29" Type="http://schemas.openxmlformats.org/officeDocument/2006/relationships/font" Target="fonts/RobotoLight-regular.fntdata"/><Relationship Id="rId30" Type="http://schemas.openxmlformats.org/officeDocument/2006/relationships/font" Target="fonts/RobotoLight-bold.fntdata"/><Relationship Id="rId31" Type="http://schemas.openxmlformats.org/officeDocument/2006/relationships/font" Target="fonts/RobotoLight-italic.fntdata"/><Relationship Id="rId32" Type="http://schemas.openxmlformats.org/officeDocument/2006/relationships/font" Target="fonts/RobotoLight-boldItalic.fntdata"/><Relationship Id="rId33" Type="http://schemas.openxmlformats.org/officeDocument/2006/relationships/font" Target="fonts/JostMedium-regular.fntdata"/><Relationship Id="rId34" Type="http://schemas.openxmlformats.org/officeDocument/2006/relationships/font" Target="fonts/JostMedium-bold.fntdata"/><Relationship Id="rId35" Type="http://schemas.openxmlformats.org/officeDocument/2006/relationships/font" Target="fonts/JostMedium-italic.fntdata"/><Relationship Id="rId36" Type="http://schemas.openxmlformats.org/officeDocument/2006/relationships/font" Target="fonts/JostMedium-boldItalic.fntdata"/><Relationship Id="rId37" Type="http://schemas.openxmlformats.org/officeDocument/2006/relationships/slide" Target="slides/slide1.xml"/><Relationship Id="rId38" Type="http://schemas.openxmlformats.org/officeDocument/2006/relationships/slide" Target="slides/slide2.xml"/><Relationship Id="rId39" Type="http://schemas.openxmlformats.org/officeDocument/2006/relationships/slide" Target="slides/slide3.xml"/><Relationship Id="rId42" Type="http://schemas.openxmlformats.org/officeDocument/2006/relationships/slide" Target="slides/slide6.xml"/><Relationship Id="rId44" Type="http://schemas.openxmlformats.org/officeDocument/2006/relationships/slide" Target="slides/slide9.xml"/><Relationship Id="rId45" Type="http://schemas.openxmlformats.org/officeDocument/2006/relationships/slide" Target="slides/slide10.xml"/><Relationship Id="rId46" Type="http://schemas.openxmlformats.org/officeDocument/2006/relationships/slide" Target="slides/slide11.xml"/><Relationship Id="rId47" Type="http://schemas.openxmlformats.org/officeDocument/2006/relationships/slide" Target="slides/slide12.xml"/><Relationship Id="rId48" Type="http://schemas.openxmlformats.org/officeDocument/2006/relationships/slide" Target="slides/slide13.xml"/><Relationship Id="rId49" Type="http://schemas.openxmlformats.org/officeDocument/2006/relationships/slide" Target="slides/slide14.xml"/><Relationship Id="rId50" Type="http://schemas.openxmlformats.org/officeDocument/2006/relationships/slide" Target="slides/slide15.xml"/><Relationship Id="rId51" Type="http://schemas.openxmlformats.org/officeDocument/2006/relationships/slide" Target="slides/slide16.xml"/><Relationship Id="rId52" Type="http://schemas.openxmlformats.org/officeDocument/2006/relationships/slide" Target="slides/slide17.xml"/><Relationship Id="rId53" Type="http://schemas.openxmlformats.org/officeDocument/2006/relationships/slide" Target="slides/slide18.xml"/><Relationship Id="rId54" Type="http://schemas.openxmlformats.org/officeDocument/2006/relationships/slide" Target="slides/slide19.xml"/><Relationship Id="rId55" Type="http://schemas.openxmlformats.org/officeDocument/2006/relationships/slide" Target="slides/slide20.xml"/><Relationship Id="rId56" Type="http://schemas.openxmlformats.org/officeDocument/2006/relationships/slide" Target="slides/slide21.xml"/><Relationship Id="rId57" Type="http://schemas.openxmlformats.org/officeDocument/2006/relationships/slide" Target="slides/slide22.xml"/><Relationship Id="rId58" Type="http://schemas.openxmlformats.org/officeDocument/2006/relationships/slide" Target="slides/slide23.xml"/><Relationship Id="rId59" Type="http://schemas.openxmlformats.org/officeDocument/2006/relationships/slide" Target="slides/slide24.xml"/><Relationship Id="rId60" Type="http://schemas.openxmlformats.org/officeDocument/2006/relationships/slide" Target="slides/slide25.xml"/><Relationship Id="rId61" Type="http://schemas.openxmlformats.org/officeDocument/2006/relationships/slide" Target="slides/slide26.xml"/><Relationship Id="rId62" Type="http://schemas.openxmlformats.org/officeDocument/2006/relationships/slide" Target="slides/slide27.xml"/><Relationship Id="rId63" Type="http://schemas.openxmlformats.org/officeDocument/2006/relationships/slide" Target="slides/slide28.xml"/><Relationship Id="rId64" Type="http://schemas.openxmlformats.org/officeDocument/2006/relationships/slide" Target="slides/slide29.xml"/><Relationship Id="rId65" Type="http://schemas.openxmlformats.org/officeDocument/2006/relationships/slide" Target="slides/slide30.xml"/><Relationship Id="rId66" Type="http://schemas.openxmlformats.org/officeDocument/2006/relationships/slide" Target="slides/slide31.xml"/><Relationship Id="rId67" Type="http://schemas.openxmlformats.org/officeDocument/2006/relationships/slide" Target="slides/slide32.xml"/><Relationship Id="rId68" Type="http://schemas.openxmlformats.org/officeDocument/2006/relationships/slide" Target="slides/slide33.xml"/><Relationship Id="rId69" Type="http://schemas.openxmlformats.org/officeDocument/2006/relationships/slide" Target="slides/slide4.xml"/><Relationship Id="rId70" Type="http://schemas.openxmlformats.org/officeDocument/2006/relationships/slide" Target="slides/slide5.xml"/><Relationship Id="rId71" Type="http://schemas.openxmlformats.org/officeDocument/2006/relationships/slide" Target="slides/slide8.xml"/><Relationship Id="rId72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indent="-406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indent="-406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indent="-406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indent="-406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indent="-406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indent="-406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indent="-406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indent="-406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19.png"/><Relationship Id="rId6" Type="http://schemas.openxmlformats.org/officeDocument/2006/relationships/image" Target="../media/image1.png"/><Relationship Id="rId7" Type="http://schemas.openxmlformats.org/officeDocument/2006/relationships/image" Target="../media/image18.png"/><Relationship Id="rId8" Type="http://schemas.openxmlformats.org/officeDocument/2006/relationships/image" Target="../media/image5.png"/><Relationship Id="rId9" Type="http://schemas.openxmlformats.org/officeDocument/2006/relationships/image" Target="../media/image13.png"/><Relationship Id="rId10" Type="http://schemas.openxmlformats.org/officeDocument/2006/relationships/image" Target="../media/image3.png"/><Relationship Id="rId11" Type="http://schemas.openxmlformats.org/officeDocument/2006/relationships/image" Target="../media/image6.png"/><Relationship Id="rId12" Type="http://schemas.openxmlformats.org/officeDocument/2006/relationships/image" Target="../media/image10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22.png"/><Relationship Id="rId4" Type="http://schemas.openxmlformats.org/officeDocument/2006/relationships/image" Target="../media/image4.png"/><Relationship Id="rId5" Type="http://schemas.openxmlformats.org/officeDocument/2006/relationships/image" Target="../media/image27.png"/><Relationship Id="rId6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9.png"/><Relationship Id="rId7" Type="http://schemas.openxmlformats.org/officeDocument/2006/relationships/image" Target="../media/image21.png"/><Relationship Id="rId8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4.png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9.png"/><Relationship Id="rId7" Type="http://schemas.openxmlformats.org/officeDocument/2006/relationships/image" Target="../media/image21.png"/><Relationship Id="rId8" Type="http://schemas.openxmlformats.org/officeDocument/2006/relationships/image" Target="../media/image5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2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3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9.png"/><Relationship Id="rId7" Type="http://schemas.openxmlformats.org/officeDocument/2006/relationships/image" Target="../media/image21.png"/><Relationship Id="rId8" Type="http://schemas.openxmlformats.org/officeDocument/2006/relationships/image" Target="../media/image5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2.png"/><Relationship Id="rId4" Type="http://schemas.openxmlformats.org/officeDocument/2006/relationships/image" Target="../media/image28.jpg"/><Relationship Id="rId5" Type="http://schemas.openxmlformats.org/officeDocument/2006/relationships/image" Target="../media/image8.png"/><Relationship Id="rId6" Type="http://schemas.openxmlformats.org/officeDocument/2006/relationships/image" Target="../media/image14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22.png"/><Relationship Id="rId4" Type="http://schemas.openxmlformats.org/officeDocument/2006/relationships/image" Target="../media/image4.png"/><Relationship Id="rId5" Type="http://schemas.openxmlformats.org/officeDocument/2006/relationships/image" Target="../media/image27.png"/><Relationship Id="rId6" Type="http://schemas.openxmlformats.org/officeDocument/2006/relationships/image" Target="../media/image5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34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9.png"/><Relationship Id="rId7" Type="http://schemas.openxmlformats.org/officeDocument/2006/relationships/image" Target="../media/image21.png"/><Relationship Id="rId8" Type="http://schemas.openxmlformats.org/officeDocument/2006/relationships/image" Target="../media/image5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36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3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4.png"/><Relationship Id="rId6" Type="http://schemas.openxmlformats.org/officeDocument/2006/relationships/image" Target="../media/image8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9.png"/><Relationship Id="rId7" Type="http://schemas.openxmlformats.org/officeDocument/2006/relationships/image" Target="../media/image21.png"/><Relationship Id="rId8" Type="http://schemas.openxmlformats.org/officeDocument/2006/relationships/image" Target="../media/image5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3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microsoft.com/office/2007/relationships/media" Target="../media/media1.mp4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video" Target="../media/media1.mp4"/><Relationship Id="rId6" Type="http://schemas.openxmlformats.org/officeDocument/2006/relationships/image" Target="../media/image2.jpg"/><Relationship Id="rId7" Type="http://schemas.microsoft.com/office/2007/relationships/media" Target="../media/media2.mp4"/><Relationship Id="rId8" Type="http://schemas.openxmlformats.org/officeDocument/2006/relationships/video" Target="../media/media2.mp4"/><Relationship Id="rId9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42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43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4.png"/><Relationship Id="rId6" Type="http://schemas.openxmlformats.org/officeDocument/2006/relationships/image" Target="../media/image8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1.png"/><Relationship Id="rId6" Type="http://schemas.openxmlformats.org/officeDocument/2006/relationships/image" Target="../media/image19.png"/><Relationship Id="rId7" Type="http://schemas.openxmlformats.org/officeDocument/2006/relationships/image" Target="../media/image1.png"/><Relationship Id="rId8" Type="http://schemas.openxmlformats.org/officeDocument/2006/relationships/image" Target="../media/image18.png"/><Relationship Id="rId9" Type="http://schemas.openxmlformats.org/officeDocument/2006/relationships/image" Target="../media/image13.png"/><Relationship Id="rId10" Type="http://schemas.openxmlformats.org/officeDocument/2006/relationships/image" Target="../media/image6.png"/><Relationship Id="rId11" Type="http://schemas.openxmlformats.org/officeDocument/2006/relationships/image" Target="../media/image10.png"/><Relationship Id="rId12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4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5.png"/><Relationship Id="rId4" Type="http://schemas.openxmlformats.org/officeDocument/2006/relationships/image" Target="../media/diagram_slide4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 title="Untitled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05451" y="8025"/>
            <a:ext cx="19751702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4481723" y="8775159"/>
            <a:ext cx="2908212" cy="965769"/>
          </a:xfrm>
          <a:custGeom>
            <a:rect b="b" l="l" r="r" t="t"/>
            <a:pathLst>
              <a:path extrusionOk="0" h="1497316" w="4508856">
                <a:moveTo>
                  <a:pt x="0" y="0"/>
                </a:moveTo>
                <a:lnTo>
                  <a:pt x="4508855" y="0"/>
                </a:lnTo>
                <a:lnTo>
                  <a:pt x="4508855" y="1497316"/>
                </a:lnTo>
                <a:lnTo>
                  <a:pt x="0" y="1497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and red square with white letters&#10;&#10;Description automatically generated" id="66" name="Google Shape;6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831432" y="8748649"/>
            <a:ext cx="1974864" cy="101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92983" y="8586368"/>
            <a:ext cx="1343350" cy="13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95088" y="1295751"/>
            <a:ext cx="8897826" cy="326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Untitled-3-04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85034" y="9000918"/>
            <a:ext cx="1612851" cy="51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 title="launcher pozadina 3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400083">
            <a:off x="-525423" y="-117557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 title="launcher pozadina 3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9202327">
            <a:off x="10994227" y="77988"/>
            <a:ext cx="8467800" cy="698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 title="eu.png"/>
          <p:cNvPicPr preferRelativeResize="0"/>
          <p:nvPr/>
        </p:nvPicPr>
        <p:blipFill rotWithShape="1">
          <a:blip r:embed="rId11">
            <a:alphaModFix/>
          </a:blip>
          <a:srcRect b="0" l="0" r="15362" t="0"/>
          <a:stretch/>
        </p:blipFill>
        <p:spPr>
          <a:xfrm>
            <a:off x="13591970" y="8693675"/>
            <a:ext cx="3410150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 title="edih.png"/>
          <p:cNvPicPr preferRelativeResize="0"/>
          <p:nvPr/>
        </p:nvPicPr>
        <p:blipFill rotWithShape="1">
          <a:blip r:embed="rId12">
            <a:alphaModFix/>
          </a:blip>
          <a:srcRect b="0" l="19205" r="0" t="0"/>
          <a:stretch/>
        </p:blipFill>
        <p:spPr>
          <a:xfrm>
            <a:off x="1476374" y="8667325"/>
            <a:ext cx="3255375" cy="10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>
            <p:ph type="ctrTitle"/>
          </p:nvPr>
        </p:nvSpPr>
        <p:spPr>
          <a:xfrm>
            <a:off x="656100" y="4621650"/>
            <a:ext cx="16975800" cy="15852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Modul 4: Build What Matters</a:t>
            </a:r>
            <a:endParaRPr b="1" sz="72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75" name="Google Shape;75;p14"/>
          <p:cNvSpPr txBox="1"/>
          <p:nvPr>
            <p:ph idx="1" type="subTitle"/>
          </p:nvPr>
        </p:nvSpPr>
        <p:spPr>
          <a:xfrm>
            <a:off x="623400" y="5939725"/>
            <a:ext cx="17041200" cy="1585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Od korisnika do MVP-a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 title="avioncic-narandzasti-senk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432569" y="1950500"/>
            <a:ext cx="1811075" cy="15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 title="launcher pozadin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5750" y="0"/>
            <a:ext cx="859225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 txBox="1"/>
          <p:nvPr/>
        </p:nvSpPr>
        <p:spPr>
          <a:xfrm>
            <a:off x="10257658" y="2766597"/>
            <a:ext cx="7552800" cy="47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sz="2800" u="none" cap="none" strike="noStrike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279400" lvl="0" marL="457200" marR="0" rtl="0" algn="l">
              <a:lnSpc>
                <a:spcPct val="112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268011" y="3549101"/>
            <a:ext cx="3956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Odluka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Nastaviti ili odustati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Najvažniji korak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na putu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504338" y="6609438"/>
            <a:ext cx="3690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Osnaženje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Oseća se osnaženo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kao da napreduje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Tu dodajete snagu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5100042" y="6656883"/>
            <a:ext cx="3690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Trenutak istine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Mali detalj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koji menja sve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Tu se osvaja poverenje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34" name="Google Shape;134;p19" title="launcher pozadina.png"/>
          <p:cNvPicPr preferRelativeResize="0"/>
          <p:nvPr/>
        </p:nvPicPr>
        <p:blipFill rotWithShape="1">
          <a:blip r:embed="rId4">
            <a:alphaModFix/>
          </a:blip>
          <a:srcRect b="0" l="0" r="77135" t="0"/>
          <a:stretch/>
        </p:blipFill>
        <p:spPr>
          <a:xfrm rot="5400000">
            <a:off x="3747776" y="-2950074"/>
            <a:ext cx="1267450" cy="8762999"/>
          </a:xfrm>
          <a:prstGeom prst="rect">
            <a:avLst/>
          </a:prstGeom>
          <a:gradFill>
            <a:gsLst>
              <a:gs pos="0">
                <a:srgbClr val="4F00BC"/>
              </a:gs>
              <a:gs pos="100000">
                <a:srgbClr val="AF00F2"/>
              </a:gs>
            </a:gsLst>
            <a:lin ang="0" scaled="0"/>
          </a:gradFill>
          <a:ln>
            <a:noFill/>
          </a:ln>
        </p:spPr>
      </p:pic>
      <p:pic>
        <p:nvPicPr>
          <p:cNvPr id="135" name="Google Shape;135;p19" title="paper-plane-double-dashes-launche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9273" y="4917132"/>
            <a:ext cx="1975009" cy="18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 title="paper-plane-double-dashes-launche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850144" y="1974325"/>
            <a:ext cx="1975000" cy="18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title="avioncic-narandzasti-senk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5538" y="4917125"/>
            <a:ext cx="1811086" cy="15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>
            <p:ph idx="4294967295" type="title"/>
          </p:nvPr>
        </p:nvSpPr>
        <p:spPr>
          <a:xfrm>
            <a:off x="1130400" y="797700"/>
            <a:ext cx="34200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Faze</a:t>
            </a:r>
            <a:endParaRPr b="1" sz="604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9" name="Google Shape;139;p19"/>
          <p:cNvSpPr txBox="1"/>
          <p:nvPr>
            <p:ph idx="4294967295" type="title"/>
          </p:nvPr>
        </p:nvSpPr>
        <p:spPr>
          <a:xfrm>
            <a:off x="10215500" y="797700"/>
            <a:ext cx="67440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Na korisničkom putu</a:t>
            </a:r>
            <a:endParaRPr b="1" sz="604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5145039" y="3529864"/>
            <a:ext cx="3956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Frustracija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Najveća frustracija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ili gubljenje orijentacije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Najjači MVP signal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41" name="Google Shape;141;p19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 title="launcher pozadina 3.png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584465">
            <a:off x="-2231291" y="2617177"/>
            <a:ext cx="9370132" cy="77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launcher pozadina 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276403" y="-74975"/>
            <a:ext cx="18840827" cy="8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launcher pozadina 7.png"/>
          <p:cNvPicPr preferRelativeResize="0"/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 flipH="1" rot="-5400004">
            <a:off x="-1975582" y="9399935"/>
            <a:ext cx="10231767" cy="360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vapou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741230" y="2348861"/>
            <a:ext cx="1940874" cy="43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4294967295" type="title"/>
          </p:nvPr>
        </p:nvSpPr>
        <p:spPr>
          <a:xfrm>
            <a:off x="7691400" y="950100"/>
            <a:ext cx="290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Vežba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2" name="Google Shape;192;p22"/>
          <p:cNvSpPr txBox="1"/>
          <p:nvPr>
            <p:ph idx="4294967295" type="title"/>
          </p:nvPr>
        </p:nvSpPr>
        <p:spPr>
          <a:xfrm>
            <a:off x="7475321" y="2254349"/>
            <a:ext cx="3308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140">
                <a:solidFill>
                  <a:srgbClr val="F26624"/>
                </a:solidFill>
                <a:latin typeface="Jost Medium"/>
                <a:ea typeface="Jost Medium"/>
                <a:cs typeface="Jost Medium"/>
                <a:sym typeface="Jost Medium"/>
              </a:rPr>
              <a:t>Instrukcije</a:t>
            </a:r>
            <a:endParaRPr sz="5140">
              <a:solidFill>
                <a:srgbClr val="F26624"/>
              </a:solidFill>
              <a:latin typeface="Jost Medium"/>
              <a:ea typeface="Jost Medium"/>
              <a:cs typeface="Jost Medium"/>
              <a:sym typeface="Jost Medium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5622625" y="4200000"/>
            <a:ext cx="6477600" cy="5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Jost"/>
              <a:buAutoNum type="arabicPeriod"/>
            </a:pPr>
            <a:r>
              <a:rPr b="1" lang="en-US" sz="32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Mapirajte korisnički put, pet do sedam koraka.</a:t>
            </a:r>
            <a:endParaRPr b="1" sz="32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Jost"/>
              <a:buAutoNum type="arabicPeriod"/>
            </a:pPr>
            <a:r>
              <a:rPr b="1" lang="en-US" sz="32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Pronađite sva četiri momenta.</a:t>
            </a:r>
            <a:endParaRPr b="1" sz="32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Jost"/>
              <a:buAutoNum type="arabicPeriod"/>
            </a:pPr>
            <a:r>
              <a:rPr b="1" lang="en-US" sz="32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Proverite uzorak: da li su te osobe iz vašeg ciljnog tržišta?</a:t>
            </a:r>
            <a:endParaRPr b="1" sz="32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Jost"/>
              <a:buAutoNum type="arabicPeriod"/>
            </a:pPr>
            <a:r>
              <a:rPr b="1" lang="en-US" sz="32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Refleksija: gde vi pravite razliku?</a:t>
            </a:r>
            <a:endParaRPr b="1" sz="32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94" name="Google Shape;194;p22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 title="launcher pozadina 7.png"/>
          <p:cNvPicPr preferRelativeResize="0"/>
          <p:nvPr/>
        </p:nvPicPr>
        <p:blipFill rotWithShape="1">
          <a:blip r:embed="rId4">
            <a:alphaModFix amt="80000"/>
          </a:blip>
          <a:srcRect b="1078" l="0" r="35346" t="0"/>
          <a:stretch/>
        </p:blipFill>
        <p:spPr>
          <a:xfrm rot="6878808">
            <a:off x="-1276686" y="6621654"/>
            <a:ext cx="5409538" cy="29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vapou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263890">
            <a:off x="2512092" y="2798234"/>
            <a:ext cx="1587174" cy="355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launcher oblak 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39749" y="-2978591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launcher pozadina 3.png"/>
          <p:cNvPicPr preferRelativeResize="0"/>
          <p:nvPr/>
        </p:nvPicPr>
        <p:blipFill rotWithShape="1">
          <a:blip r:embed="rId7">
            <a:alphaModFix/>
          </a:blip>
          <a:srcRect b="-13970" l="1350" r="-1350" t="13970"/>
          <a:stretch/>
        </p:blipFill>
        <p:spPr>
          <a:xfrm rot="400083">
            <a:off x="-537898" y="90592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launcher pozadina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037384">
            <a:off x="10373651" y="1000536"/>
            <a:ext cx="8467801" cy="69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type="title"/>
          </p:nvPr>
        </p:nvSpPr>
        <p:spPr>
          <a:xfrm>
            <a:off x="5442750" y="3684600"/>
            <a:ext cx="7631100" cy="2917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DEO 3</a:t>
            </a:r>
            <a:endParaRPr b="1" sz="96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7200">
                <a:solidFill>
                  <a:srgbClr val="F26624"/>
                </a:solidFill>
                <a:latin typeface="Jost"/>
                <a:ea typeface="Jost"/>
                <a:cs typeface="Jost"/>
                <a:sym typeface="Jost"/>
              </a:rPr>
              <a:t>PRIORITIZACIJA</a:t>
            </a:r>
            <a:endParaRPr b="1" sz="7200">
              <a:solidFill>
                <a:srgbClr val="F2662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4" title="launcher pozadin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125" y="1709975"/>
            <a:ext cx="6007751" cy="857702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4"/>
          <p:cNvSpPr txBox="1"/>
          <p:nvPr/>
        </p:nvSpPr>
        <p:spPr>
          <a:xfrm>
            <a:off x="1814200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MoSCoW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504650" y="3959750"/>
            <a:ext cx="49731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Must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Should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Could / Won’t</a:t>
            </a:r>
            <a:endParaRPr b="1" sz="2500" u="none" cap="none" strike="noStrike">
              <a:solidFill>
                <a:srgbClr val="030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6864600" y="3945500"/>
            <a:ext cx="4482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Visok uticaj, nizak trud: odmah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Nizak uticaj, visok trud: čeka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7723338" y="2343828"/>
            <a:ext cx="301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Impact-effort</a:t>
            </a:r>
            <a:endParaRPr b="1" i="0" sz="2600" u="sng" cap="none" strike="noStrike">
              <a:solidFill>
                <a:schemeClr val="lt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13802875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Miracle question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24"/>
          <p:cNvSpPr txBox="1"/>
          <p:nvPr/>
        </p:nvSpPr>
        <p:spPr>
          <a:xfrm>
            <a:off x="12674750" y="3959750"/>
            <a:ext cx="50895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MVP je već uspešan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Šta vidite?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Ko vas je kontaktirao?</a:t>
            </a:r>
            <a:endParaRPr b="1" i="0" sz="2500" u="none" cap="none" strike="noStrike">
              <a:solidFill>
                <a:srgbClr val="030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5" name="Google Shape;245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67">
            <a:off x="5926496" y="2850391"/>
            <a:ext cx="1834614" cy="131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73">
            <a:off x="10945079" y="6198992"/>
            <a:ext cx="1028561" cy="734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 title="launcher pozadina.png"/>
          <p:cNvPicPr preferRelativeResize="0"/>
          <p:nvPr/>
        </p:nvPicPr>
        <p:blipFill rotWithShape="1">
          <a:blip r:embed="rId3">
            <a:alphaModFix/>
          </a:blip>
          <a:srcRect b="0" l="0" r="77135" t="0"/>
          <a:stretch/>
        </p:blipFill>
        <p:spPr>
          <a:xfrm rot="5400000">
            <a:off x="7720498" y="-6922800"/>
            <a:ext cx="1267450" cy="16708451"/>
          </a:xfrm>
          <a:prstGeom prst="rect">
            <a:avLst/>
          </a:prstGeom>
          <a:gradFill>
            <a:gsLst>
              <a:gs pos="0">
                <a:srgbClr val="4F00BC"/>
              </a:gs>
              <a:gs pos="100000">
                <a:srgbClr val="AF00F2"/>
              </a:gs>
            </a:gsLst>
            <a:lin ang="0" scaled="0"/>
          </a:gradFill>
          <a:ln>
            <a:noFill/>
          </a:ln>
        </p:spPr>
      </p:pic>
      <p:sp>
        <p:nvSpPr>
          <p:cNvPr id="248" name="Google Shape;248;p24"/>
          <p:cNvSpPr txBox="1"/>
          <p:nvPr>
            <p:ph idx="4294967295" type="title"/>
          </p:nvPr>
        </p:nvSpPr>
        <p:spPr>
          <a:xfrm>
            <a:off x="1130400" y="797700"/>
            <a:ext cx="34200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Tri alata</a:t>
            </a:r>
            <a:endParaRPr b="1" sz="604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49" name="Google Shape;249;p24" title="avioncic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44656">
            <a:off x="13196618" y="293985"/>
            <a:ext cx="4099791" cy="20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 title="Launcher Color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25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ContrastLine"/>
          <p:cNvSpPr txBox="1"/>
          <p:nvPr/>
        </p:nvSpPr>
        <p:spPr>
          <a:xfrm>
            <a:off x="4700000" y="1080000"/>
            <a:ext cx="8600000" cy="7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Sortiraju po preferenciji. Trim the tail sortira po dokazu.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 title="launcher pozadina 3.png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584465">
            <a:off x="-2231291" y="2617177"/>
            <a:ext cx="9370132" cy="77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launcher pozadina 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276403" y="-74975"/>
            <a:ext cx="18840827" cy="8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launcher pozadina 7.png"/>
          <p:cNvPicPr preferRelativeResize="0"/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 flipH="1" rot="-5400004">
            <a:off x="-1975582" y="9399935"/>
            <a:ext cx="10231767" cy="360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vapou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741230" y="2348861"/>
            <a:ext cx="1940874" cy="43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4294967295" type="title"/>
          </p:nvPr>
        </p:nvSpPr>
        <p:spPr>
          <a:xfrm>
            <a:off x="7691400" y="950100"/>
            <a:ext cx="290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Pitanja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2" name="Google Shape;192;p22"/>
          <p:cNvSpPr txBox="1"/>
          <p:nvPr>
            <p:ph idx="4294967295" type="title"/>
          </p:nvPr>
        </p:nvSpPr>
        <p:spPr>
          <a:xfrm>
            <a:off x="7475321" y="2254349"/>
            <a:ext cx="3308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140">
                <a:solidFill>
                  <a:srgbClr val="F26624"/>
                </a:solidFill>
                <a:latin typeface="Jost Medium"/>
                <a:ea typeface="Jost Medium"/>
                <a:cs typeface="Jost Medium"/>
                <a:sym typeface="Jost Medium"/>
              </a:rPr>
              <a:t>Pre nastavka</a:t>
            </a:r>
            <a:endParaRPr sz="5140">
              <a:solidFill>
                <a:srgbClr val="F26624"/>
              </a:solidFill>
              <a:latin typeface="Jost Medium"/>
              <a:ea typeface="Jost Medium"/>
              <a:cs typeface="Jost Medium"/>
              <a:sym typeface="Jost Medium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5622625" y="4200000"/>
            <a:ext cx="6477600" cy="5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Da li korisnik bez ovoga ne može da reši problem?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Ako ne uradimo ovo sada, da li MVP ima smisla?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Refleksija: opravdali ste osećaj tek naknadno?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94" name="Google Shape;194;p22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Must Have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Rešava glavni problem. Bez toga korisnik ne dobija vrednost. Mora postojati u prvoj verziji.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7" name="Google Shape;107;p17"/>
          <p:cNvSpPr txBox="1"/>
          <p:nvPr>
            <p:ph idx="4294967295" type="title"/>
          </p:nvPr>
        </p:nvSpPr>
        <p:spPr>
          <a:xfrm>
            <a:off x="1130400" y="797712"/>
            <a:ext cx="8636400" cy="1900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Must Have naspram Nice to Have</a:t>
            </a:r>
            <a:endParaRPr b="1" sz="40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8" name="Google Shape;108;p17"/>
          <p:cNvSpPr txBox="1"/>
          <p:nvPr>
            <p:ph idx="4294967295" type="body"/>
          </p:nvPr>
        </p:nvSpPr>
        <p:spPr>
          <a:xfrm>
            <a:off x="1282800" y="5544075"/>
            <a:ext cx="7861200" cy="2445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Nice to Have, zlatne kvake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Poboljšava iskustvo, dodaje brzinu, izgled, zabavu. Čeka. Dok nemate funkcionalno kupatilo, nemate ni zlatne kvake.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Kriva učenja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Cockburn, 2009: sporo pa naglo, zatim se zaravnjuje.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Trim the tail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Odluka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Gde se zaravnjuje: isecite sada ili odložite da dobijete više.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Refleksija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Gde ste vi na krivoj upravo sada?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037160"/>
            <a:ext cx="9500000" cy="608410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Nijedna opcija nije pogrešna,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pitanje je da li je svesna.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 title="launcher pozadina 7.png"/>
          <p:cNvPicPr preferRelativeResize="0"/>
          <p:nvPr/>
        </p:nvPicPr>
        <p:blipFill rotWithShape="1">
          <a:blip r:embed="rId4">
            <a:alphaModFix amt="80000"/>
          </a:blip>
          <a:srcRect b="1078" l="0" r="35346" t="0"/>
          <a:stretch/>
        </p:blipFill>
        <p:spPr>
          <a:xfrm rot="6878808">
            <a:off x="-1276686" y="6621654"/>
            <a:ext cx="5409538" cy="29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vapou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263890">
            <a:off x="2512092" y="2798234"/>
            <a:ext cx="1587174" cy="355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launcher oblak 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39749" y="-2978591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launcher pozadina 3.png"/>
          <p:cNvPicPr preferRelativeResize="0"/>
          <p:nvPr/>
        </p:nvPicPr>
        <p:blipFill rotWithShape="1">
          <a:blip r:embed="rId7">
            <a:alphaModFix/>
          </a:blip>
          <a:srcRect b="-13970" l="1350" r="-1350" t="13970"/>
          <a:stretch/>
        </p:blipFill>
        <p:spPr>
          <a:xfrm rot="400083">
            <a:off x="-537898" y="90592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launcher pozadina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037384">
            <a:off x="10373651" y="1000536"/>
            <a:ext cx="8467801" cy="69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type="title"/>
          </p:nvPr>
        </p:nvSpPr>
        <p:spPr>
          <a:xfrm>
            <a:off x="5442750" y="3684600"/>
            <a:ext cx="7631100" cy="2917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DEO 4</a:t>
            </a:r>
            <a:endParaRPr b="1" sz="96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rgbClr val="F26624"/>
                </a:solidFill>
                <a:latin typeface="Jost"/>
                <a:ea typeface="Jost"/>
                <a:cs typeface="Jost"/>
                <a:sym typeface="Jost"/>
              </a:rPr>
              <a:t>MVP DEFINICIJA</a:t>
            </a:r>
            <a:endParaRPr b="1" sz="9600">
              <a:solidFill>
                <a:srgbClr val="F2662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 title="launcher pozadina 3.png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584465">
            <a:off x="-2231291" y="2617177"/>
            <a:ext cx="9370132" cy="77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launcher pozadina 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276403" y="-74975"/>
            <a:ext cx="18840827" cy="8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launcher pozadina 7.png"/>
          <p:cNvPicPr preferRelativeResize="0"/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 flipH="1" rot="-5400004">
            <a:off x="-1975582" y="9399935"/>
            <a:ext cx="10231767" cy="360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vapou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741230" y="2348861"/>
            <a:ext cx="1940874" cy="43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4294967295" type="title"/>
          </p:nvPr>
        </p:nvSpPr>
        <p:spPr>
          <a:xfrm>
            <a:off x="7691400" y="950100"/>
            <a:ext cx="290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Dropbox</a:t>
            </a:r>
            <a:endParaRPr b="1" sz="40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2" name="Google Shape;192;p22"/>
          <p:cNvSpPr txBox="1"/>
          <p:nvPr>
            <p:ph idx="4294967295" type="title"/>
          </p:nvPr>
        </p:nvSpPr>
        <p:spPr>
          <a:xfrm>
            <a:off x="7475321" y="2254349"/>
            <a:ext cx="3308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140">
                <a:solidFill>
                  <a:srgbClr val="F26624"/>
                </a:solidFill>
                <a:latin typeface="Jost Medium"/>
                <a:ea typeface="Jost Medium"/>
                <a:cs typeface="Jost Medium"/>
                <a:sym typeface="Jost Medium"/>
              </a:rPr>
              <a:t>Ispočetka</a:t>
            </a:r>
            <a:endParaRPr sz="5140">
              <a:solidFill>
                <a:srgbClr val="F26624"/>
              </a:solidFill>
              <a:latin typeface="Jost Medium"/>
              <a:ea typeface="Jost Medium"/>
              <a:cs typeface="Jost Medium"/>
              <a:sym typeface="Jost Medium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5622625" y="4200000"/>
            <a:ext cx="6477600" cy="5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Poznata priča: video pre proizvoda, 75.000 prijava. Nije tačna.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Houston je imao funkcionalan prototip pre videa. Video je testirao potražnju.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Hardver: prvo rizik. Softver: prvi test je oko transakcije.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94" name="Google Shape;194;p22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Definicija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Najtanja moguća stvar koja radi od početka do kraja, celim putem.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7" name="Google Shape;107;p17"/>
          <p:cNvSpPr txBox="1"/>
          <p:nvPr>
            <p:ph idx="4294967295"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Walking skeleton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8" name="Google Shape;108;p17"/>
          <p:cNvSpPr txBox="1"/>
          <p:nvPr>
            <p:ph idx="4294967295" type="body"/>
          </p:nvPr>
        </p:nvSpPr>
        <p:spPr>
          <a:xfrm>
            <a:off x="1282800" y="5544075"/>
            <a:ext cx="7861200" cy="2445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DoorDash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Osam PDF menija i telefon. Iza kulisa, osnivači su ručno zvali restorane. Skelet radi, tanko. Meso dolazi kasnije.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 title="launcher pozadina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4665225"/>
            <a:ext cx="4320552" cy="5430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title="beautiful-business-woman-offic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31800" y="0"/>
            <a:ext cx="7656212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1295400" y="4000500"/>
            <a:ext cx="975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6" title="Launcher Color PN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0400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>
            <p:ph type="title"/>
          </p:nvPr>
        </p:nvSpPr>
        <p:spPr>
          <a:xfrm>
            <a:off x="1130400" y="745137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Đorđe Babić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95" name="Google Shape;95;p16"/>
          <p:cNvSpPr txBox="1"/>
          <p:nvPr>
            <p:ph idx="1" type="body"/>
          </p:nvPr>
        </p:nvSpPr>
        <p:spPr>
          <a:xfrm>
            <a:off x="1130400" y="2304950"/>
            <a:ext cx="8636400" cy="6332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400"/>
              </a:spcAft>
              <a:buNone/>
            </a:pPr>
            <a:r>
              <a:rPr lang="en-US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Preduzetnik, Software Engineer, Agile Coach, Hivemind Architect. Cirkuski akrobata.</a:t>
            </a:r>
            <a:endParaRPr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96" name="Google Shape;96;p16" title="avioncic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67238">
            <a:off x="5463221" y="803807"/>
            <a:ext cx="4095931" cy="2075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 title="avioncic-narandzasti-senk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432569" y="1950500"/>
            <a:ext cx="1811075" cy="15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 title="launcher pozadin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5750" y="0"/>
            <a:ext cx="859225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 txBox="1"/>
          <p:nvPr/>
        </p:nvSpPr>
        <p:spPr>
          <a:xfrm>
            <a:off x="10257658" y="2766597"/>
            <a:ext cx="7552800" cy="47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>
              <a:latin typeface="Jost"/>
              <a:ea typeface="Jost"/>
              <a:cs typeface="Jost"/>
              <a:sym typeface="Jost"/>
            </a:endParaRPr>
          </a:p>
          <a:p>
            <a:pPr indent="-406400" lvl="0" marL="457200" marR="0" rtl="0" algn="l">
              <a:lnSpc>
                <a:spcPct val="14328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Jost"/>
              <a:buChar char="●"/>
            </a:pPr>
            <a:r>
              <a:rPr lang="en-US" sz="28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sz="2800" u="none" cap="none" strike="noStrike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279400" lvl="0" marL="457200" marR="0" rtl="0" algn="l">
              <a:lnSpc>
                <a:spcPct val="112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268011" y="3549101"/>
            <a:ext cx="3956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Softver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Tehnički rizik nizak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Pravi rizik: da li plaćaju</a:t>
            </a:r>
            <a:endParaRPr/>
          </a:p>
        </p:txBody>
      </p:sp>
      <p:sp>
        <p:nvSpPr>
          <p:cNvPr id="132" name="Google Shape;132;p19"/>
          <p:cNvSpPr txBox="1"/>
          <p:nvPr/>
        </p:nvSpPr>
        <p:spPr>
          <a:xfrm>
            <a:off x="504338" y="6609438"/>
            <a:ext cx="3690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Hardver, duboka tehnologija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Fizika, biologija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Inženjering odlučuje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da li rešenje postoji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5100042" y="6656883"/>
            <a:ext cx="3690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Servis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Skoro uvek radi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Pravo pitanje: ekonomija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kad prestanete ručno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34" name="Google Shape;134;p19" title="launcher pozadina.png"/>
          <p:cNvPicPr preferRelativeResize="0"/>
          <p:nvPr/>
        </p:nvPicPr>
        <p:blipFill rotWithShape="1">
          <a:blip r:embed="rId4">
            <a:alphaModFix/>
          </a:blip>
          <a:srcRect b="0" l="0" r="77135" t="0"/>
          <a:stretch/>
        </p:blipFill>
        <p:spPr>
          <a:xfrm rot="5400000">
            <a:off x="3747776" y="-2950074"/>
            <a:ext cx="1267450" cy="8762999"/>
          </a:xfrm>
          <a:prstGeom prst="rect">
            <a:avLst/>
          </a:prstGeom>
          <a:gradFill>
            <a:gsLst>
              <a:gs pos="0">
                <a:srgbClr val="4F00BC"/>
              </a:gs>
              <a:gs pos="100000">
                <a:srgbClr val="AF00F2"/>
              </a:gs>
            </a:gsLst>
            <a:lin ang="0" scaled="0"/>
          </a:gradFill>
          <a:ln>
            <a:noFill/>
          </a:ln>
        </p:spPr>
      </p:pic>
      <p:pic>
        <p:nvPicPr>
          <p:cNvPr id="135" name="Google Shape;135;p19" title="paper-plane-double-dashes-launche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9273" y="4917132"/>
            <a:ext cx="1975009" cy="18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 title="paper-plane-double-dashes-launche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850144" y="1974325"/>
            <a:ext cx="1975000" cy="18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title="avioncic-narandzasti-senk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5538" y="4917125"/>
            <a:ext cx="1811086" cy="15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>
            <p:ph idx="4294967295" type="title"/>
          </p:nvPr>
        </p:nvSpPr>
        <p:spPr>
          <a:xfrm>
            <a:off x="1130400" y="797700"/>
            <a:ext cx="34200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Rizik</a:t>
            </a:r>
            <a:endParaRPr b="1" sz="604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39" name="Google Shape;139;p19"/>
          <p:cNvSpPr txBox="1"/>
          <p:nvPr>
            <p:ph idx="4294967295" type="title"/>
          </p:nvPr>
        </p:nvSpPr>
        <p:spPr>
          <a:xfrm>
            <a:off x="10215500" y="797700"/>
            <a:ext cx="67440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Isti MVP, drugačiji rizik</a:t>
            </a:r>
            <a:endParaRPr b="1" sz="604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5145039" y="3529864"/>
            <a:ext cx="3956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AI</a:t>
            </a:r>
            <a:endParaRPr b="1" i="0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Rizik izgleda rešen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Pitanje: pouzdanost</a:t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2400"/>
              <a:buFont typeface="Jost"/>
              <a:buChar char="●"/>
            </a:pPr>
            <a:r>
              <a:rPr i="1" lang="en-US" sz="2400">
                <a:solidFill>
                  <a:srgbClr val="030080"/>
                </a:solidFill>
                <a:latin typeface="Jost"/>
                <a:ea typeface="Jost"/>
                <a:cs typeface="Jost"/>
                <a:sym typeface="Jost"/>
              </a:rPr>
              <a:t>I odbrana od kopiranja</a:t>
            </a:r>
            <a:endParaRPr b="0" i="1" sz="24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41" name="Google Shape;141;p19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1" title="launcher pozadina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4665225"/>
            <a:ext cx="4320552" cy="543034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7700425" y="5371870"/>
            <a:ext cx="2800000" cy="2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Concierge</a:t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Servis, korisnik zna za čoveka</a:t>
            </a:r>
            <a:endParaRPr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802600" y="5371870"/>
            <a:ext cx="2800000" cy="2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Fake door</a:t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Softver, meri interesovanje</a:t>
            </a:r>
            <a:endParaRPr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66" name="Google Shape;166;p21" title="Launcher Color P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55125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 txBox="1"/>
          <p:nvPr>
            <p:ph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Pet MVP tehnika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8" name="Google Shape;168;p21"/>
          <p:cNvSpPr txBox="1"/>
          <p:nvPr>
            <p:ph idx="1" type="body"/>
          </p:nvPr>
        </p:nvSpPr>
        <p:spPr>
          <a:xfrm>
            <a:off x="1130400" y="2304950"/>
            <a:ext cx="12000000" cy="1700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400"/>
              </a:spcAft>
              <a:buNone/>
            </a:pPr>
            <a:r>
              <a:rPr lang="en-US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Svaka testira drugačiji rizik</a:t>
            </a:r>
            <a:endParaRPr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C6683"/>
                </a:solidFill>
                <a:latin typeface="Jost"/>
                <a:ea typeface="Jost"/>
                <a:cs typeface="Jost"/>
                <a:sym typeface="Jost"/>
              </a:rPr>
              <a:t>Predujam preko landing stranice ovde ne prolazi (devizni propisi): koristite concierge, pouzeće ili pilot sa stranim kupcem.</a:t>
            </a:r>
          </a:p>
        </p:txBody>
      </p:sp>
      <p:cxnSp>
        <p:nvCxnSpPr>
          <p:cNvPr id="169" name="Google Shape;169;p21"/>
          <p:cNvCxnSpPr/>
          <p:nvPr/>
        </p:nvCxnSpPr>
        <p:spPr>
          <a:xfrm>
            <a:off x="0" y="4547464"/>
            <a:ext cx="18302400" cy="0"/>
          </a:xfrm>
          <a:prstGeom prst="straightConnector1">
            <a:avLst/>
          </a:prstGeom>
          <a:noFill/>
          <a:ln cap="flat" cmpd="sng" w="76200">
            <a:solidFill>
              <a:srgbClr val="F2662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21"/>
          <p:cNvSpPr/>
          <p:nvPr/>
        </p:nvSpPr>
        <p:spPr>
          <a:xfrm>
            <a:off x="1883859" y="4202476"/>
            <a:ext cx="637500" cy="637500"/>
          </a:xfrm>
          <a:prstGeom prst="ellipse">
            <a:avLst/>
          </a:prstGeom>
          <a:solidFill>
            <a:srgbClr val="F266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1"/>
          <p:cNvSpPr/>
          <p:nvPr/>
        </p:nvSpPr>
        <p:spPr>
          <a:xfrm>
            <a:off x="5332784" y="4202476"/>
            <a:ext cx="637500" cy="637500"/>
          </a:xfrm>
          <a:prstGeom prst="ellipse">
            <a:avLst/>
          </a:prstGeom>
          <a:solidFill>
            <a:srgbClr val="F266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1"/>
          <p:cNvSpPr/>
          <p:nvPr/>
        </p:nvSpPr>
        <p:spPr>
          <a:xfrm>
            <a:off x="8781709" y="4202476"/>
            <a:ext cx="637500" cy="637500"/>
          </a:xfrm>
          <a:prstGeom prst="ellipse">
            <a:avLst/>
          </a:prstGeom>
          <a:solidFill>
            <a:srgbClr val="F266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1"/>
          <p:cNvSpPr/>
          <p:nvPr/>
        </p:nvSpPr>
        <p:spPr>
          <a:xfrm>
            <a:off x="12230634" y="4202476"/>
            <a:ext cx="637500" cy="637500"/>
          </a:xfrm>
          <a:prstGeom prst="ellipse">
            <a:avLst/>
          </a:prstGeom>
          <a:solidFill>
            <a:srgbClr val="F266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1"/>
          <p:cNvSpPr/>
          <p:nvPr/>
        </p:nvSpPr>
        <p:spPr>
          <a:xfrm>
            <a:off x="15679559" y="4202476"/>
            <a:ext cx="637500" cy="637500"/>
          </a:xfrm>
          <a:prstGeom prst="ellipse">
            <a:avLst/>
          </a:prstGeom>
          <a:solidFill>
            <a:srgbClr val="F2662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"/>
          <p:cNvSpPr txBox="1"/>
          <p:nvPr/>
        </p:nvSpPr>
        <p:spPr>
          <a:xfrm>
            <a:off x="1881276" y="4190854"/>
            <a:ext cx="943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18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1</a:t>
            </a:r>
            <a:endParaRPr i="0" sz="3600" u="none" cap="none" strike="noStrike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15649738" y="4190854"/>
            <a:ext cx="943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18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5</a:t>
            </a:r>
            <a:endParaRPr i="0" sz="3600" u="none" cap="none" strike="noStrike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5327014" y="4190854"/>
            <a:ext cx="943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18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2</a:t>
            </a:r>
            <a:endParaRPr i="0" sz="3600" u="none" cap="none" strike="noStrike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8772753" y="4190854"/>
            <a:ext cx="943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18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3</a:t>
            </a:r>
            <a:endParaRPr i="0" sz="3600" u="none" cap="none" strike="noStrike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12189508" y="4190854"/>
            <a:ext cx="943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080"/>
              </a:buClr>
              <a:buSzPts val="18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4</a:t>
            </a:r>
            <a:endParaRPr i="0" sz="3600" u="none" cap="none" strike="noStrike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4266000" y="5371870"/>
            <a:ext cx="2800000" cy="2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Wizard of Oz</a:t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AI, testira vrednost ishoda</a:t>
            </a:r>
            <a:endParaRPr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11105875" y="5371870"/>
            <a:ext cx="2800000" cy="2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Piecemeal</a:t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Softver, postojeći alati</a:t>
            </a:r>
            <a:endParaRPr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14569300" y="5371870"/>
            <a:ext cx="2800000" cy="2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Predujam / LOI / pilot</a:t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Hardver, B2B</a:t>
            </a:r>
            <a:endParaRPr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Popis odluka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Svaka neodlučena stvar nosi trošak čekanja.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IUD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Četiri prakse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Popišite, smanjite, validirajte rizik prvo, izbegnite odluku kad možete.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Ključna pitanja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Šta je „rešeno", a nije; šta najviše košta; šta izbegavamo.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Cockburn.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Popis je sama intervencija.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 title="launcher pozadina 3.png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584465">
            <a:off x="-2231291" y="2617177"/>
            <a:ext cx="9370132" cy="77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launcher pozadina 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276403" y="-74975"/>
            <a:ext cx="18840827" cy="8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launcher pozadina 7.png"/>
          <p:cNvPicPr preferRelativeResize="0"/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 flipH="1" rot="-5400004">
            <a:off x="-1975582" y="9399935"/>
            <a:ext cx="10231767" cy="360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vapou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741230" y="2348861"/>
            <a:ext cx="1940874" cy="43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4294967295" type="title"/>
          </p:nvPr>
        </p:nvSpPr>
        <p:spPr>
          <a:xfrm>
            <a:off x="7691400" y="950100"/>
            <a:ext cx="290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PAR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2" name="Google Shape;192;p22"/>
          <p:cNvSpPr txBox="1"/>
          <p:nvPr>
            <p:ph idx="4294967295" type="title"/>
          </p:nvPr>
        </p:nvSpPr>
        <p:spPr>
          <a:xfrm>
            <a:off x="7475321" y="2254349"/>
            <a:ext cx="3308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140">
                <a:solidFill>
                  <a:srgbClr val="F26624"/>
                </a:solidFill>
                <a:latin typeface="Jost Medium"/>
                <a:ea typeface="Jost Medium"/>
                <a:cs typeface="Jost Medium"/>
                <a:sym typeface="Jost Medium"/>
              </a:rPr>
              <a:t>Rad u toku</a:t>
            </a:r>
            <a:endParaRPr sz="5140">
              <a:solidFill>
                <a:srgbClr val="F26624"/>
              </a:solidFill>
              <a:latin typeface="Jost Medium"/>
              <a:ea typeface="Jost Medium"/>
              <a:cs typeface="Jost Medium"/>
              <a:sym typeface="Jost Medium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5622625" y="4200000"/>
            <a:ext cx="6477600" cy="5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Hipoteza je binarna. PAR ostaje radoznao.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Radoznalost, model sveta, dokaz, rezultati.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Radimo na ovome sa Cockburnom. Manje birokratije.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94" name="Google Shape;194;p22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Šta postoji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Alat za odluku: gradite sami, ili kupujete gotovo.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Wardley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Skala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Od potpuno novog do commodity faze.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Pravilo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Gradite gde ste razlika, kupite gde je rešeno.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Ovo je za posle.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Danas znate da alat postoji.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 title="launcher pozadina 7.png"/>
          <p:cNvPicPr preferRelativeResize="0"/>
          <p:nvPr/>
        </p:nvPicPr>
        <p:blipFill rotWithShape="1">
          <a:blip r:embed="rId4">
            <a:alphaModFix amt="80000"/>
          </a:blip>
          <a:srcRect b="1078" l="0" r="35346" t="0"/>
          <a:stretch/>
        </p:blipFill>
        <p:spPr>
          <a:xfrm rot="6878808">
            <a:off x="-1276686" y="6621654"/>
            <a:ext cx="5409538" cy="29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vapou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263890">
            <a:off x="2512092" y="2798234"/>
            <a:ext cx="1587174" cy="355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launcher oblak 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39749" y="-2978591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launcher pozadina 3.png"/>
          <p:cNvPicPr preferRelativeResize="0"/>
          <p:nvPr/>
        </p:nvPicPr>
        <p:blipFill rotWithShape="1">
          <a:blip r:embed="rId7">
            <a:alphaModFix/>
          </a:blip>
          <a:srcRect b="-13970" l="1350" r="-1350" t="13970"/>
          <a:stretch/>
        </p:blipFill>
        <p:spPr>
          <a:xfrm rot="400083">
            <a:off x="-537898" y="90592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launcher pozadina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037384">
            <a:off x="10373651" y="1000536"/>
            <a:ext cx="8467801" cy="69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type="title"/>
          </p:nvPr>
        </p:nvSpPr>
        <p:spPr>
          <a:xfrm>
            <a:off x="5442750" y="3684600"/>
            <a:ext cx="7631100" cy="2917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DEO 5</a:t>
            </a:r>
            <a:endParaRPr b="1" sz="96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rgbClr val="F26624"/>
                </a:solidFill>
                <a:latin typeface="Jost"/>
                <a:ea typeface="Jost"/>
                <a:cs typeface="Jost"/>
                <a:sym typeface="Jost"/>
              </a:rPr>
              <a:t>ODLUČITE PRE REZULTATA</a:t>
            </a:r>
            <a:endParaRPr b="1" sz="9600">
              <a:solidFill>
                <a:srgbClr val="F2662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4" title="launcher pozadin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125" y="1709975"/>
            <a:ext cx="6007751" cy="857702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4"/>
          <p:cNvSpPr txBox="1"/>
          <p:nvPr/>
        </p:nvSpPr>
        <p:spPr>
          <a:xfrm>
            <a:off x="1814200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Metrika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504650" y="3959750"/>
            <a:ext cx="49731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Šta tačno merite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Konkretan broj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6864600" y="3945500"/>
            <a:ext cx="4482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Koji broj: nastavljate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Koji broj: stajete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7723338" y="2343828"/>
            <a:ext cx="301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Prag</a:t>
            </a:r>
            <a:endParaRPr b="1" i="0" sz="2600" u="sng" cap="none" strike="noStrike">
              <a:solidFill>
                <a:schemeClr val="lt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13802875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Datum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24"/>
          <p:cNvSpPr txBox="1"/>
          <p:nvPr/>
        </p:nvSpPr>
        <p:spPr>
          <a:xfrm>
            <a:off x="12674750" y="3959750"/>
            <a:ext cx="50895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Kada proveravate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Određeno unapred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5" name="Google Shape;245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67">
            <a:off x="5926496" y="2850391"/>
            <a:ext cx="1834614" cy="131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73">
            <a:off x="10945079" y="6198992"/>
            <a:ext cx="1028561" cy="734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 title="launcher pozadina.png"/>
          <p:cNvPicPr preferRelativeResize="0"/>
          <p:nvPr/>
        </p:nvPicPr>
        <p:blipFill rotWithShape="1">
          <a:blip r:embed="rId3">
            <a:alphaModFix/>
          </a:blip>
          <a:srcRect b="0" l="0" r="77135" t="0"/>
          <a:stretch/>
        </p:blipFill>
        <p:spPr>
          <a:xfrm rot="5400000">
            <a:off x="7720498" y="-6922800"/>
            <a:ext cx="1267450" cy="16708451"/>
          </a:xfrm>
          <a:prstGeom prst="rect">
            <a:avLst/>
          </a:prstGeom>
          <a:gradFill>
            <a:gsLst>
              <a:gs pos="0">
                <a:srgbClr val="4F00BC"/>
              </a:gs>
              <a:gs pos="100000">
                <a:srgbClr val="AF00F2"/>
              </a:gs>
            </a:gsLst>
            <a:lin ang="0" scaled="0"/>
          </a:gradFill>
          <a:ln>
            <a:noFill/>
          </a:ln>
        </p:spPr>
      </p:pic>
      <p:sp>
        <p:nvSpPr>
          <p:cNvPr id="248" name="Google Shape;248;p24"/>
          <p:cNvSpPr txBox="1"/>
          <p:nvPr>
            <p:ph idx="4294967295" type="title"/>
          </p:nvPr>
        </p:nvSpPr>
        <p:spPr>
          <a:xfrm>
            <a:off x="1130400" y="797700"/>
            <a:ext cx="3420000" cy="1900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Tri stvari, pre testa</a:t>
            </a:r>
            <a:endParaRPr b="1" sz="40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49" name="Google Shape;249;p24" title="avioncic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44656">
            <a:off x="13196618" y="293985"/>
            <a:ext cx="4099791" cy="20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 title="Launcher Color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25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2" title="launcher pozadina 3.png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584465">
            <a:off x="-2231291" y="2617177"/>
            <a:ext cx="9370132" cy="77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launcher pozadina 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276403" y="-74975"/>
            <a:ext cx="18840827" cy="8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launcher pozadina 7.png"/>
          <p:cNvPicPr preferRelativeResize="0"/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 flipH="1" rot="-5400004">
            <a:off x="-1975582" y="9399935"/>
            <a:ext cx="10231767" cy="360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 title="vapou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">
            <a:off x="1741230" y="2348861"/>
            <a:ext cx="1940874" cy="43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4294967295" type="title"/>
          </p:nvPr>
        </p:nvSpPr>
        <p:spPr>
          <a:xfrm>
            <a:off x="7691400" y="950100"/>
            <a:ext cx="290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Camuffo</a:t>
            </a:r>
            <a:endParaRPr b="1" sz="40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2" name="Google Shape;192;p22"/>
          <p:cNvSpPr txBox="1"/>
          <p:nvPr>
            <p:ph idx="4294967295" type="title"/>
          </p:nvPr>
        </p:nvSpPr>
        <p:spPr>
          <a:xfrm>
            <a:off x="7475321" y="2254349"/>
            <a:ext cx="3308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140">
                <a:solidFill>
                  <a:srgbClr val="F26624"/>
                </a:solidFill>
                <a:latin typeface="Jost Medium"/>
                <a:ea typeface="Jost Medium"/>
                <a:cs typeface="Jost Medium"/>
                <a:sym typeface="Jost Medium"/>
              </a:rPr>
              <a:t>759 firmi</a:t>
            </a:r>
            <a:endParaRPr sz="5140">
              <a:solidFill>
                <a:srgbClr val="F26624"/>
              </a:solidFill>
              <a:latin typeface="Jost Medium"/>
              <a:ea typeface="Jost Medium"/>
              <a:cs typeface="Jost Medium"/>
              <a:sym typeface="Jost Medium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5622625" y="4200000"/>
            <a:ext cx="6477600" cy="5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Milano 116 firmi, ponovljeno na 759 firmi u 4 grada.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Potvrđeno: gasile loše ideje brže. Prihod nije jednoznačno potvrđen.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-501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Jost"/>
              <a:buAutoNum type="arabicPeriod"/>
            </a:pPr>
            <a:r>
              <a:rPr b="1" lang="en-US" sz="30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Uz disciplinu brže prepoznajete lošu ideju.</a:t>
            </a:r>
            <a:endParaRPr b="1" sz="3000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3008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94" name="Google Shape;194;p22" title="Launcher White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 title="launcher pozadina 7.png"/>
          <p:cNvPicPr preferRelativeResize="0"/>
          <p:nvPr/>
        </p:nvPicPr>
        <p:blipFill rotWithShape="1">
          <a:blip r:embed="rId4">
            <a:alphaModFix amt="80000"/>
          </a:blip>
          <a:srcRect b="1078" l="0" r="35346" t="0"/>
          <a:stretch/>
        </p:blipFill>
        <p:spPr>
          <a:xfrm rot="6878808">
            <a:off x="-1276686" y="6621654"/>
            <a:ext cx="5409538" cy="29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vapou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263890">
            <a:off x="2512092" y="2798234"/>
            <a:ext cx="1587174" cy="355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launcher oblak 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39749" y="-2978591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launcher pozadina 3.png"/>
          <p:cNvPicPr preferRelativeResize="0"/>
          <p:nvPr/>
        </p:nvPicPr>
        <p:blipFill rotWithShape="1">
          <a:blip r:embed="rId7">
            <a:alphaModFix/>
          </a:blip>
          <a:srcRect b="-13970" l="1350" r="-1350" t="13970"/>
          <a:stretch/>
        </p:blipFill>
        <p:spPr>
          <a:xfrm rot="400083">
            <a:off x="-537898" y="90592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launcher pozadina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037384">
            <a:off x="10373651" y="1000536"/>
            <a:ext cx="8467801" cy="69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type="title"/>
          </p:nvPr>
        </p:nvSpPr>
        <p:spPr>
          <a:xfrm>
            <a:off x="5442750" y="3684600"/>
            <a:ext cx="7631100" cy="2917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DEO 6</a:t>
            </a:r>
            <a:endParaRPr b="1" sz="96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rgbClr val="F26624"/>
                </a:solidFill>
                <a:latin typeface="Jost"/>
                <a:ea typeface="Jost"/>
                <a:cs typeface="Jost"/>
                <a:sym typeface="Jost"/>
              </a:rPr>
              <a:t>PRODUCT THINKING</a:t>
            </a:r>
            <a:endParaRPr b="1" sz="9600">
              <a:solidFill>
                <a:srgbClr val="F2662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 title="launcher pozadina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4665225"/>
            <a:ext cx="4320552" cy="543034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 txBox="1"/>
          <p:nvPr/>
        </p:nvSpPr>
        <p:spPr>
          <a:xfrm>
            <a:off x="1295400" y="4000500"/>
            <a:ext cx="975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2377700" y="7770598"/>
            <a:ext cx="2665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Razlika između dva pristupa</a:t>
            </a:r>
            <a:endParaRPr b="1" i="0" sz="2800" u="none" cap="none" strike="noStrike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7443900" y="7770590"/>
            <a:ext cx="340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Pravi ritam razvoja</a:t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18" name="Google Shape;118;p18" title="Launcher Color P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55125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12877300" y="7770590"/>
            <a:ext cx="340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23" name="Google Shape;123;p18"/>
          <p:cNvSpPr txBox="1"/>
          <p:nvPr>
            <p:ph type="title"/>
          </p:nvPr>
        </p:nvSpPr>
        <p:spPr>
          <a:xfrm>
            <a:off x="1130400" y="797712"/>
            <a:ext cx="8636400" cy="1500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Inkrementalno naspram iterativnog</a:t>
            </a:r>
            <a:endParaRPr b="1" sz="40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124" name="Djordje 2026-07-15 - Modul 4 video inkrementalno naspram iterativno (working)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8400" y="2385400"/>
            <a:ext cx="4844400" cy="5153700"/>
          </a:xfrm>
          <a:prstGeom prst="rect">
            <a:avLst/>
          </a:prstGeom>
        </p:spPr>
      </p:pic>
      <p:pic>
        <p:nvPicPr>
          <p:cNvPr id="125" name="Djordje 2026-07-15 - Modul 4 video pravi ritam razvoja (working).mp4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r:embed="rId7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21800" y="2385400"/>
            <a:ext cx="4844400" cy="515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2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2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Odakle dolazimo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Prošli modul ste definisali vrednosnu ponudu i pozicioniranje. Danas prelazimo na sledeće pitanje: šta se gradi prvo.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7" name="Google Shape;107;p17"/>
          <p:cNvSpPr txBox="1"/>
          <p:nvPr>
            <p:ph idx="4294967295"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Gde smo, gde idemo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8" name="Google Shape;108;p17"/>
          <p:cNvSpPr txBox="1"/>
          <p:nvPr>
            <p:ph idx="4294967295" type="body"/>
          </p:nvPr>
        </p:nvSpPr>
        <p:spPr>
          <a:xfrm>
            <a:off x="1282800" y="5544075"/>
            <a:ext cx="7861200" cy="2445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Šta je van obima danas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Do kraja dana imate mapiran korisnički put, definisan MVP i plan testiranja sa pragom. Validacija problema je iza vas (Modul 2), cena i biznis model dolaze u Modulu 5, operativni plan u Modulu 6.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Waterfall brzo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Veliki PRD odjednom. Greške ostaju, samo se sabijaju.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AI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Rizik odjednom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Uspeh se uveća, ali i propast, ponekad ispočetka.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Rešenje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Sitni koraci, Carpaccio, hexagonal, testovi prvo.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Cockburn.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Kasno učenje naspram ranog.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Kasno učenje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Ravna skoro celo vreme, znanje dolazi prekasno.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Kriva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Rano, često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Raste postepeno, rizik pada dok se gradi.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Poenta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Naučite rano, naučite često.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Cockburn, 2010-2017.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Deliver for learning.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4" title="launcher pozadin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125" y="1709975"/>
            <a:ext cx="6007751" cy="857702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4"/>
          <p:cNvSpPr txBox="1"/>
          <p:nvPr/>
        </p:nvSpPr>
        <p:spPr>
          <a:xfrm>
            <a:off x="1814200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Korisnički put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504650" y="3959750"/>
            <a:ext cx="49731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5-7 koraka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Trenutak istine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6864600" y="3945500"/>
            <a:ext cx="4482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3 funkcionalnosti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Broj i datum uz svaku</a:t>
            </a:r>
            <a:endParaRPr b="1" sz="2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Šta ne ulazi i zašto</a:t>
            </a:r>
            <a:endParaRPr b="1" i="0" sz="2500" u="none" cap="none" strike="noStrike">
              <a:solidFill>
                <a:srgbClr val="030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7723338" y="2343828"/>
            <a:ext cx="301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MVP u 3 rečenice</a:t>
            </a:r>
            <a:endParaRPr b="1" i="0" sz="2600" u="sng" cap="none" strike="noStrike">
              <a:solidFill>
                <a:schemeClr val="lt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13802875" y="2343828"/>
            <a:ext cx="28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Skica prototipa</a:t>
            </a:r>
            <a:endParaRPr b="1" i="0" sz="2600" u="none" cap="none" strike="noStrik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24"/>
          <p:cNvSpPr txBox="1"/>
          <p:nvPr/>
        </p:nvSpPr>
        <p:spPr>
          <a:xfrm>
            <a:off x="12674750" y="3959750"/>
            <a:ext cx="50895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Niske vernosti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Pokazuje skelet</a:t>
            </a:r>
            <a:endParaRPr b="1" sz="2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7350" lvl="0" marL="457200" marR="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500"/>
              <a:buFont typeface="Poppins"/>
              <a:buChar char="●"/>
            </a:pPr>
            <a:r>
              <a:rPr b="1" lang="en-US" sz="2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Papir i olovka</a:t>
            </a:r>
            <a:endParaRPr b="1" i="0" sz="2500" u="none" cap="none" strike="noStrike">
              <a:solidFill>
                <a:srgbClr val="030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5" name="Google Shape;245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67">
            <a:off x="5926496" y="2850391"/>
            <a:ext cx="1834614" cy="131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 title="launcher pozadina 3.png"/>
          <p:cNvPicPr preferRelativeResize="0"/>
          <p:nvPr/>
        </p:nvPicPr>
        <p:blipFill rotWithShape="1">
          <a:blip r:embed="rId4">
            <a:alphaModFix amt="30000"/>
          </a:blip>
          <a:srcRect b="55674" l="22552" r="53073" t="23199"/>
          <a:stretch/>
        </p:blipFill>
        <p:spPr>
          <a:xfrm rot="-5584473">
            <a:off x="10945079" y="6198992"/>
            <a:ext cx="1028561" cy="734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 title="launcher pozadina.png"/>
          <p:cNvPicPr preferRelativeResize="0"/>
          <p:nvPr/>
        </p:nvPicPr>
        <p:blipFill rotWithShape="1">
          <a:blip r:embed="rId3">
            <a:alphaModFix/>
          </a:blip>
          <a:srcRect b="0" l="0" r="77135" t="0"/>
          <a:stretch/>
        </p:blipFill>
        <p:spPr>
          <a:xfrm rot="5400000">
            <a:off x="7720498" y="-6922800"/>
            <a:ext cx="1267450" cy="16708451"/>
          </a:xfrm>
          <a:prstGeom prst="rect">
            <a:avLst/>
          </a:prstGeom>
          <a:gradFill>
            <a:gsLst>
              <a:gs pos="0">
                <a:srgbClr val="4F00BC"/>
              </a:gs>
              <a:gs pos="100000">
                <a:srgbClr val="AF00F2"/>
              </a:gs>
            </a:gsLst>
            <a:lin ang="0" scaled="0"/>
          </a:gradFill>
          <a:ln>
            <a:noFill/>
          </a:ln>
        </p:spPr>
      </p:pic>
      <p:sp>
        <p:nvSpPr>
          <p:cNvPr id="248" name="Google Shape;248;p24"/>
          <p:cNvSpPr txBox="1"/>
          <p:nvPr>
            <p:ph idx="4294967295" type="title"/>
          </p:nvPr>
        </p:nvSpPr>
        <p:spPr>
          <a:xfrm>
            <a:off x="1130400" y="797700"/>
            <a:ext cx="3420000" cy="1900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40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Domaći zadatak</a:t>
            </a:r>
            <a:endParaRPr b="1" sz="40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49" name="Google Shape;249;p24" title="avioncic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44656">
            <a:off x="13196618" y="293985"/>
            <a:ext cx="4099791" cy="20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 title="Launcher Color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25" y="8637405"/>
            <a:ext cx="2665851" cy="978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6" title="launcher pozadina 3.png"/>
          <p:cNvPicPr preferRelativeResize="0"/>
          <p:nvPr/>
        </p:nvPicPr>
        <p:blipFill>
          <a:blip r:embed="rId4">
            <a:alphaModFix amt="75000"/>
          </a:blip>
          <a:stretch>
            <a:fillRect/>
          </a:stretch>
        </p:blipFill>
        <p:spPr>
          <a:xfrm rot="400083">
            <a:off x="-562823" y="-477300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6" title="launcher pozadina 3.png"/>
          <p:cNvPicPr preferRelativeResize="0"/>
          <p:nvPr/>
        </p:nvPicPr>
        <p:blipFill>
          <a:blip r:embed="rId4">
            <a:alphaModFix amt="75000"/>
          </a:blip>
          <a:stretch>
            <a:fillRect/>
          </a:stretch>
        </p:blipFill>
        <p:spPr>
          <a:xfrm rot="9202327">
            <a:off x="10757327" y="1335913"/>
            <a:ext cx="8467800" cy="698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6" title="Untitled-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5451" y="8025"/>
            <a:ext cx="19751702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6"/>
          <p:cNvSpPr/>
          <p:nvPr/>
        </p:nvSpPr>
        <p:spPr>
          <a:xfrm>
            <a:off x="4481723" y="8775159"/>
            <a:ext cx="2908212" cy="965769"/>
          </a:xfrm>
          <a:custGeom>
            <a:rect b="b" l="l" r="r" t="t"/>
            <a:pathLst>
              <a:path extrusionOk="0" h="1497316" w="4508856">
                <a:moveTo>
                  <a:pt x="0" y="0"/>
                </a:moveTo>
                <a:lnTo>
                  <a:pt x="4508855" y="0"/>
                </a:lnTo>
                <a:lnTo>
                  <a:pt x="4508855" y="1497316"/>
                </a:lnTo>
                <a:lnTo>
                  <a:pt x="0" y="1497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and red square with white letters&#10;&#10;Description automatically generated" id="276" name="Google Shape;27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831432" y="8748649"/>
            <a:ext cx="1974864" cy="101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92983" y="8586368"/>
            <a:ext cx="1343350" cy="13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6" title="Untitled-3-04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85034" y="9000918"/>
            <a:ext cx="1612851" cy="51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6" title="eu.png"/>
          <p:cNvPicPr preferRelativeResize="0"/>
          <p:nvPr/>
        </p:nvPicPr>
        <p:blipFill rotWithShape="1">
          <a:blip r:embed="rId10">
            <a:alphaModFix/>
          </a:blip>
          <a:srcRect b="0" l="0" r="15362" t="0"/>
          <a:stretch/>
        </p:blipFill>
        <p:spPr>
          <a:xfrm>
            <a:off x="13591970" y="8693675"/>
            <a:ext cx="3410150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6" title="edih.png"/>
          <p:cNvPicPr preferRelativeResize="0"/>
          <p:nvPr/>
        </p:nvPicPr>
        <p:blipFill rotWithShape="1">
          <a:blip r:embed="rId11">
            <a:alphaModFix/>
          </a:blip>
          <a:srcRect b="0" l="19205" r="0" t="0"/>
          <a:stretch/>
        </p:blipFill>
        <p:spPr>
          <a:xfrm>
            <a:off x="1476374" y="8667325"/>
            <a:ext cx="3255375" cy="10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6"/>
          <p:cNvSpPr txBox="1"/>
          <p:nvPr/>
        </p:nvSpPr>
        <p:spPr>
          <a:xfrm>
            <a:off x="3540690" y="4269751"/>
            <a:ext cx="112065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4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1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HVALA NA PAŽNJI!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91" name="Google Shape;281;p26"/>
          <p:cNvSpPr txBox="1"/>
          <p:nvPr/>
        </p:nvSpPr>
        <p:spPr>
          <a:xfrm>
            <a:off x="3540690" y="5750000"/>
            <a:ext cx="112065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4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Pre nego što uzmete pare, zapišite broj i datum koji znače da stajete.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82" name="Google Shape;282;p26" title="Launcher White PNG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91612" y="2309970"/>
            <a:ext cx="2904776" cy="106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Softverski tim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Najveći rizik retko je tehnički. Kad startapi propadnu, najčešći razlog je to što niko nije hteo proizvod.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7" name="Google Shape;107;p17"/>
          <p:cNvSpPr txBox="1"/>
          <p:nvPr>
            <p:ph idx="4294967295"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Ko je u sali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8" name="Google Shape;108;p17"/>
          <p:cNvSpPr txBox="1"/>
          <p:nvPr>
            <p:ph idx="4294967295" type="body"/>
          </p:nvPr>
        </p:nvSpPr>
        <p:spPr>
          <a:xfrm>
            <a:off x="1282800" y="5544075"/>
            <a:ext cx="7861200" cy="2445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Hardver, duboka tehnologija, biotehnologija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Fizika, biologija i inženjering odlučuju da li rešenje uopšte može da postoji. MVP i dalje ima smisla, samo znači drugu vrstu testa.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Pitanje za vas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Koji rizik vas više brine, da li ćete uspeti da napravite rešenje, ili da li će neko to da poželi?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7" name="Google Shape;107;p17"/>
          <p:cNvSpPr txBox="1"/>
          <p:nvPr>
            <p:ph idx="4294967295"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Refleksija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8" name="Google Shape;108;p17"/>
          <p:cNvSpPr txBox="1"/>
          <p:nvPr>
            <p:ph idx="4294967295" type="body"/>
          </p:nvPr>
        </p:nvSpPr>
        <p:spPr>
          <a:xfrm>
            <a:off x="1282800" y="5544075"/>
            <a:ext cx="7861200" cy="24450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Kako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Šezdeset sekundi, tiho, za sebe.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 title="launcher pozadina 7.png"/>
          <p:cNvPicPr preferRelativeResize="0"/>
          <p:nvPr/>
        </p:nvPicPr>
        <p:blipFill rotWithShape="1">
          <a:blip r:embed="rId4">
            <a:alphaModFix amt="80000"/>
          </a:blip>
          <a:srcRect b="1078" l="0" r="35346" t="0"/>
          <a:stretch/>
        </p:blipFill>
        <p:spPr>
          <a:xfrm rot="6878808">
            <a:off x="-1276686" y="6621654"/>
            <a:ext cx="5409538" cy="29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vapou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263890">
            <a:off x="2512092" y="2798234"/>
            <a:ext cx="1587174" cy="355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launcher oblak 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39749" y="-2978591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launcher pozadina 3.png"/>
          <p:cNvPicPr preferRelativeResize="0"/>
          <p:nvPr/>
        </p:nvPicPr>
        <p:blipFill rotWithShape="1">
          <a:blip r:embed="rId7">
            <a:alphaModFix/>
          </a:blip>
          <a:srcRect b="-13970" l="1350" r="-1350" t="13970"/>
          <a:stretch/>
        </p:blipFill>
        <p:spPr>
          <a:xfrm rot="400083">
            <a:off x="-537898" y="905925"/>
            <a:ext cx="8277300" cy="6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launcher pozadina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037384">
            <a:off x="10373651" y="1000536"/>
            <a:ext cx="8467801" cy="69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type="title"/>
          </p:nvPr>
        </p:nvSpPr>
        <p:spPr>
          <a:xfrm>
            <a:off x="5442750" y="3684600"/>
            <a:ext cx="7631100" cy="2917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DEO 2</a:t>
            </a:r>
            <a:endParaRPr b="1" sz="96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9600">
                <a:solidFill>
                  <a:srgbClr val="F26624"/>
                </a:solidFill>
                <a:latin typeface="Jost"/>
                <a:ea typeface="Jost"/>
                <a:cs typeface="Jost"/>
                <a:sym typeface="Jost"/>
              </a:rPr>
              <a:t>KORISNIČKI PUT</a:t>
            </a:r>
            <a:endParaRPr b="1" sz="9600">
              <a:solidFill>
                <a:srgbClr val="F2662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Definicija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Stvaran pokušaj rešavanja problema, pre rešenja.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Metoda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Četiri koraka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Korisnik, koraci, frustracije, prilika.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Zašto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Metodologija za vašu sopstvenu mapu.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Detaljno uputstvo: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vidi dijagram sa strane.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5"/>
          <p:cNvSpPr txBox="1"/>
          <p:nvPr>
            <p:ph idx="4294967295" type="body"/>
          </p:nvPr>
        </p:nvSpPr>
        <p:spPr>
          <a:xfrm>
            <a:off x="1282800" y="2167000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Ko je Jovana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Traži rešenje za nedostatak radne snage u berbi.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8" name="Google Shape;258;p25"/>
          <p:cNvSpPr txBox="1"/>
          <p:nvPr>
            <p:ph idx="4294967295" type="title"/>
          </p:nvPr>
        </p:nvSpPr>
        <p:spPr>
          <a:xfrm>
            <a:off x="1130400" y="797700"/>
            <a:ext cx="41787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Primer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1282800" y="3913701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Pet faza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Od problema do redovnog korišćenja.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0" name="Google Shape;260;p25"/>
          <p:cNvSpPr txBox="1"/>
          <p:nvPr>
            <p:ph idx="4294967295" type="body"/>
          </p:nvPr>
        </p:nvSpPr>
        <p:spPr>
          <a:xfrm>
            <a:off x="1282800" y="5660402"/>
            <a:ext cx="6387600" cy="16395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Emotivna kriva</a:t>
            </a:r>
            <a:endParaRPr b="1" sz="3412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rgbClr val="002060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Frustracija, olakšanje, odluka o proširenju.</a:t>
            </a:r>
            <a:endParaRPr sz="2559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2" name="Google Shape;262;p25" title="launcher pozadi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000" y="2428049"/>
            <a:ext cx="9500000" cy="53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4294967295" type="body"/>
          </p:nvPr>
        </p:nvSpPr>
        <p:spPr>
          <a:xfrm>
            <a:off x="1282800" y="7826600"/>
            <a:ext cx="9149700" cy="2076300"/>
          </a:xfrm>
          <a:prstGeom prst="rect">
            <a:avLst/>
          </a:prstGeom>
        </p:spPr>
        <p:txBody>
          <a:bodyPr anchorCtr="0" anchor="t" bIns="86650" lIns="86650" spcFirstLastPara="1" rIns="86650" wrap="square" tIns="8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12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Ovako izgleda gotova mapa,</a:t>
            </a:r>
            <a:endParaRPr b="1" sz="3412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79110" lvl="0" marL="433269" rtl="0" algn="l">
              <a:lnSpc>
                <a:spcPct val="100000"/>
              </a:lnSpc>
              <a:spcBef>
                <a:spcPts val="2274"/>
              </a:spcBef>
              <a:spcAft>
                <a:spcPts val="0"/>
              </a:spcAft>
              <a:buClr>
                <a:schemeClr val="lt1"/>
              </a:buClr>
              <a:buSzPts val="2559"/>
              <a:buFont typeface="Jost"/>
              <a:buChar char="●"/>
            </a:pPr>
            <a:r>
              <a:rPr lang="en-US" sz="2559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vaša će izgledati drugačije.</a:t>
            </a:r>
            <a:endParaRPr sz="2559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8685044" y="1066200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8685044" y="4974228"/>
            <a:ext cx="240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/>
            </a:r>
            <a:endParaRPr b="1" sz="280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267" name="Google Shape;267;p25" title="Launcher White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0" title="launcher oblak horizont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4825549" y="413040"/>
            <a:ext cx="24115224" cy="1356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2325">
            <a:off x="11559677" y="4792903"/>
            <a:ext cx="5267170" cy="434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 title="launcher pozadina 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51384">
            <a:off x="5382803" y="7616123"/>
            <a:ext cx="6491845" cy="535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0" title="Launcher Whit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55158" y="8640594"/>
            <a:ext cx="2665889" cy="9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>
            <p:ph idx="4294967295" type="body"/>
          </p:nvPr>
        </p:nvSpPr>
        <p:spPr>
          <a:xfrm>
            <a:off x="1282800" y="2778000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User Story Map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Od hronologije aktivnosti do razvojnih kartica. Tim zna šta se gradi. Za posle MVP-a.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52" name="Google Shape;152;p20"/>
          <p:cNvSpPr txBox="1"/>
          <p:nvPr>
            <p:ph idx="4294967295" type="title"/>
          </p:nvPr>
        </p:nvSpPr>
        <p:spPr>
          <a:xfrm>
            <a:off x="1130400" y="797712"/>
            <a:ext cx="8636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6040">
                <a:solidFill>
                  <a:srgbClr val="002060"/>
                </a:solidFill>
                <a:latin typeface="Jost"/>
                <a:ea typeface="Jost"/>
                <a:cs typeface="Jost"/>
                <a:sym typeface="Jost"/>
              </a:rPr>
              <a:t>Alati koji nisu isto</a:t>
            </a:r>
            <a:endParaRPr b="1" sz="6040">
              <a:solidFill>
                <a:srgbClr val="00206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-87275" y="-87275"/>
            <a:ext cx="18504300" cy="7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154" name="Google Shape;154;p20"/>
          <p:cNvSpPr txBox="1"/>
          <p:nvPr>
            <p:ph idx="4294967295" type="body"/>
          </p:nvPr>
        </p:nvSpPr>
        <p:spPr>
          <a:xfrm>
            <a:off x="1282800" y="4920427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Use case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Tehnički opis reakcije sistema. Preciznost jedne funkcionalnosti.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55" name="Google Shape;155;p20"/>
          <p:cNvSpPr txBox="1"/>
          <p:nvPr>
            <p:ph idx="4294967295" type="body"/>
          </p:nvPr>
        </p:nvSpPr>
        <p:spPr>
          <a:xfrm>
            <a:off x="1282800" y="7062854"/>
            <a:ext cx="7861200" cy="1730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Korisnički put</a:t>
            </a:r>
            <a:endParaRPr b="1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Jost"/>
              <a:buChar char="●"/>
            </a:pPr>
            <a:r>
              <a:rPr lang="en-US" sz="27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Prati stvaran pokušaj rešavanja problema, pre rešenja. Koristan baš za MVP.</a:t>
            </a:r>
            <a:endParaRPr sz="27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